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7" r:id="rId2"/>
    <p:sldId id="259" r:id="rId3"/>
    <p:sldId id="260" r:id="rId4"/>
    <p:sldId id="285" r:id="rId5"/>
    <p:sldId id="265" r:id="rId6"/>
    <p:sldId id="286" r:id="rId7"/>
    <p:sldId id="266" r:id="rId8"/>
    <p:sldId id="303" r:id="rId9"/>
    <p:sldId id="301" r:id="rId10"/>
    <p:sldId id="302" r:id="rId11"/>
    <p:sldId id="287" r:id="rId12"/>
    <p:sldId id="294" r:id="rId13"/>
    <p:sldId id="295" r:id="rId14"/>
    <p:sldId id="296" r:id="rId15"/>
    <p:sldId id="297" r:id="rId16"/>
    <p:sldId id="298" r:id="rId17"/>
    <p:sldId id="268" r:id="rId18"/>
    <p:sldId id="288" r:id="rId19"/>
    <p:sldId id="272" r:id="rId20"/>
    <p:sldId id="289" r:id="rId21"/>
    <p:sldId id="290" r:id="rId22"/>
    <p:sldId id="292" r:id="rId23"/>
    <p:sldId id="284" r:id="rId24"/>
    <p:sldId id="293" r:id="rId25"/>
    <p:sldId id="276" r:id="rId26"/>
    <p:sldId id="299" r:id="rId27"/>
    <p:sldId id="300" r:id="rId28"/>
  </p:sldIdLst>
  <p:sldSz cx="9144000" cy="5143500" type="screen16x9"/>
  <p:notesSz cx="6858000" cy="9144000"/>
  <p:embeddedFontLst>
    <p:embeddedFont>
      <p:font typeface="10X10" panose="0200030000000000000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334E"/>
    <a:srgbClr val="40404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6353" autoAdjust="0"/>
  </p:normalViewPr>
  <p:slideViewPr>
    <p:cSldViewPr>
      <p:cViewPr varScale="1">
        <p:scale>
          <a:sx n="150" d="100"/>
          <a:sy n="150" d="100"/>
        </p:scale>
        <p:origin x="46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7005C-C997-422C-81F0-FF5F986A83E6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BFC83-1F90-404C-81B9-7D8B314A309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74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156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098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3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021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143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30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35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1699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1300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702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825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7FD73-73A8-4851-8098-06823B78B1B7}" type="datetimeFigureOut">
              <a:rPr lang="ko-KR" altLang="en-US" smtClean="0"/>
              <a:pPr/>
              <a:t>2023-10-09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941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7291" y="0"/>
            <a:ext cx="9163230" cy="51435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6277" y="1212799"/>
            <a:ext cx="80906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엘리베이터 내의 상황 인식을 위한</a:t>
            </a:r>
            <a:endParaRPr lang="en-US" altLang="ko-KR" sz="40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스마트 디스플레이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864710" y="2607262"/>
            <a:ext cx="3528392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24694" y="2777912"/>
            <a:ext cx="2616421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지도 교수 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홍인식 교수님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팀 명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규식규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6792D25-4175-F8A5-92ED-9504E553E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55102"/>
              </p:ext>
            </p:extLst>
          </p:nvPr>
        </p:nvGraphicFramePr>
        <p:xfrm>
          <a:off x="3524694" y="3902668"/>
          <a:ext cx="3024336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3838951796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84697794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1676386630"/>
                    </a:ext>
                  </a:extLst>
                </a:gridCol>
              </a:tblGrid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20194066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윤준식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팀장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4927601"/>
                  </a:ext>
                </a:extLst>
              </a:tr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20194111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최민규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팀원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1997320"/>
                  </a:ext>
                </a:extLst>
              </a:tr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20204062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이인규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팀원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2481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004480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74EDB2-ED01-03F8-624A-DB68F5185982}"/>
              </a:ext>
            </a:extLst>
          </p:cNvPr>
          <p:cNvSpPr/>
          <p:nvPr/>
        </p:nvSpPr>
        <p:spPr>
          <a:xfrm>
            <a:off x="459178" y="4083917"/>
            <a:ext cx="3741742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라즈베리파이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4B 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모델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56735D-839D-7072-74F6-219F4F27F266}"/>
              </a:ext>
            </a:extLst>
          </p:cNvPr>
          <p:cNvSpPr txBox="1"/>
          <p:nvPr/>
        </p:nvSpPr>
        <p:spPr>
          <a:xfrm>
            <a:off x="6921710" y="202462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0B611-A09E-B94D-52D3-44D2620EAB65}"/>
              </a:ext>
            </a:extLst>
          </p:cNvPr>
          <p:cNvSpPr txBox="1"/>
          <p:nvPr/>
        </p:nvSpPr>
        <p:spPr>
          <a:xfrm>
            <a:off x="6894480" y="264621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E80A9F-C524-4242-6EC0-15E5F82A635E}"/>
              </a:ext>
            </a:extLst>
          </p:cNvPr>
          <p:cNvSpPr txBox="1"/>
          <p:nvPr/>
        </p:nvSpPr>
        <p:spPr>
          <a:xfrm>
            <a:off x="7006762" y="326779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8E8391-3571-9065-519C-EA091CD600EF}"/>
              </a:ext>
            </a:extLst>
          </p:cNvPr>
          <p:cNvSpPr txBox="1"/>
          <p:nvPr/>
        </p:nvSpPr>
        <p:spPr>
          <a:xfrm>
            <a:off x="6935428" y="388938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77CFAD-8EA3-C75B-7732-1DEEB1E918A7}"/>
              </a:ext>
            </a:extLst>
          </p:cNvPr>
          <p:cNvSpPr txBox="1"/>
          <p:nvPr/>
        </p:nvSpPr>
        <p:spPr>
          <a:xfrm>
            <a:off x="6911406" y="140304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8744A6-2170-A266-3DE7-0A4873EFB75D}"/>
              </a:ext>
            </a:extLst>
          </p:cNvPr>
          <p:cNvSpPr/>
          <p:nvPr/>
        </p:nvSpPr>
        <p:spPr>
          <a:xfrm>
            <a:off x="6903412" y="1398943"/>
            <a:ext cx="764932" cy="9642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1BF1B4-FA96-A562-45A1-8D9463F26346}"/>
              </a:ext>
            </a:extLst>
          </p:cNvPr>
          <p:cNvSpPr/>
          <p:nvPr/>
        </p:nvSpPr>
        <p:spPr>
          <a:xfrm>
            <a:off x="6903412" y="3263697"/>
            <a:ext cx="764932" cy="9642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BD88F6F-E3F0-0E45-686C-A7743CBCE591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4211960" y="1881062"/>
            <a:ext cx="2691452" cy="80916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CBDD763-56AC-DB68-5B83-3BA24C1E6A22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211960" y="2690226"/>
            <a:ext cx="2691452" cy="105559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 descr="전자제품, 전자 부품, 회로 구성요소, 패시브 회로 부품이(가) 표시된 사진&#10;&#10;자동 생성된 설명">
            <a:extLst>
              <a:ext uri="{FF2B5EF4-FFF2-40B4-BE49-F238E27FC236}">
                <a16:creationId xmlns:a16="http://schemas.microsoft.com/office/drawing/2014/main" id="{D940780E-9789-E707-EE2E-775E0B857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08" y="1069507"/>
            <a:ext cx="3369491" cy="301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3154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076B251-09A9-8570-E706-EF667D54EB74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899341" y="1516891"/>
            <a:ext cx="576315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803DF11-88B1-69C4-ADAB-A19175DD29FD}"/>
              </a:ext>
            </a:extLst>
          </p:cNvPr>
          <p:cNvSpPr/>
          <p:nvPr/>
        </p:nvSpPr>
        <p:spPr>
          <a:xfrm>
            <a:off x="1533568" y="1347614"/>
            <a:ext cx="1408532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무게 측정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3FDC1E9-339B-CEDC-1889-5CEC1711DA7F}"/>
              </a:ext>
            </a:extLst>
          </p:cNvPr>
          <p:cNvSpPr/>
          <p:nvPr/>
        </p:nvSpPr>
        <p:spPr>
          <a:xfrm>
            <a:off x="3612040" y="1347614"/>
            <a:ext cx="2401783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무게와 최대 하중 비교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EEFA4E0-E26D-C298-D633-80E9F09DCCE7}"/>
              </a:ext>
            </a:extLst>
          </p:cNvPr>
          <p:cNvSpPr/>
          <p:nvPr/>
        </p:nvSpPr>
        <p:spPr>
          <a:xfrm>
            <a:off x="3907386" y="3833950"/>
            <a:ext cx="1811090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무게 초과 여부 전달</a:t>
            </a: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71C012DF-1AB9-7C28-E526-448EE151EA2B}"/>
              </a:ext>
            </a:extLst>
          </p:cNvPr>
          <p:cNvCxnSpPr>
            <a:cxnSpLocks/>
            <a:stCxn id="49" idx="2"/>
          </p:cNvCxnSpPr>
          <p:nvPr/>
        </p:nvCxnSpPr>
        <p:spPr>
          <a:xfrm flipH="1">
            <a:off x="4812931" y="1686168"/>
            <a:ext cx="1" cy="203771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41B520CF-80C9-DA89-722D-A5E90274760C}"/>
              </a:ext>
            </a:extLst>
          </p:cNvPr>
          <p:cNvCxnSpPr>
            <a:cxnSpLocks/>
          </p:cNvCxnSpPr>
          <p:nvPr/>
        </p:nvCxnSpPr>
        <p:spPr>
          <a:xfrm>
            <a:off x="2942100" y="1516891"/>
            <a:ext cx="595551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03744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D34E78-9709-F0BD-41BE-ACC9B1B795DC}"/>
              </a:ext>
            </a:extLst>
          </p:cNvPr>
          <p:cNvSpPr/>
          <p:nvPr/>
        </p:nvSpPr>
        <p:spPr>
          <a:xfrm>
            <a:off x="1583394" y="1969198"/>
            <a:ext cx="1193049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404040"/>
                </a:solidFill>
              </a:rPr>
              <a:t>센서값</a:t>
            </a:r>
            <a:r>
              <a:rPr lang="ko-KR" altLang="en-US" sz="1400" dirty="0">
                <a:solidFill>
                  <a:srgbClr val="404040"/>
                </a:solidFill>
              </a:rPr>
              <a:t> 측정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3C6E626-979B-4426-BE71-7F5D17DC8DFF}"/>
              </a:ext>
            </a:extLst>
          </p:cNvPr>
          <p:cNvSpPr/>
          <p:nvPr/>
        </p:nvSpPr>
        <p:spPr>
          <a:xfrm>
            <a:off x="3915394" y="1900570"/>
            <a:ext cx="1812597" cy="475810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모든 </a:t>
            </a:r>
            <a:r>
              <a:rPr lang="ko-KR" altLang="en-US" sz="1400" dirty="0" err="1">
                <a:solidFill>
                  <a:srgbClr val="404040"/>
                </a:solidFill>
              </a:rPr>
              <a:t>센서값을</a:t>
            </a:r>
            <a:r>
              <a:rPr lang="ko-KR" altLang="en-US" sz="1400" dirty="0">
                <a:solidFill>
                  <a:srgbClr val="404040"/>
                </a:solidFill>
              </a:rPr>
              <a:t> 통해 포화도 계산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D3857B-76C3-AF1A-AD82-512183F3C720}"/>
              </a:ext>
            </a:extLst>
          </p:cNvPr>
          <p:cNvSpPr/>
          <p:nvPr/>
        </p:nvSpPr>
        <p:spPr>
          <a:xfrm>
            <a:off x="3731889" y="3852612"/>
            <a:ext cx="2179606" cy="301229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계산한 포화도 정보 전달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A048341-039D-4FA7-2895-BF5C7676327A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874495" y="2138475"/>
            <a:ext cx="601161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CB4EBE8-69EB-F42B-CB70-4AE482C9FF6F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76443" y="2138475"/>
            <a:ext cx="1003469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8C985DB5-B661-66AF-B4BC-81087A766718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4821692" y="2376380"/>
            <a:ext cx="1" cy="1476232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33918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38846C-A28F-66E9-7CC1-97294723FD67}"/>
              </a:ext>
            </a:extLst>
          </p:cNvPr>
          <p:cNvSpPr/>
          <p:nvPr/>
        </p:nvSpPr>
        <p:spPr>
          <a:xfrm>
            <a:off x="1189672" y="2616870"/>
            <a:ext cx="1980494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실시간 내부 상황 캡쳐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7C29077-7EA7-8170-F7F2-6F0E75E5FD79}"/>
              </a:ext>
            </a:extLst>
          </p:cNvPr>
          <p:cNvSpPr/>
          <p:nvPr/>
        </p:nvSpPr>
        <p:spPr>
          <a:xfrm>
            <a:off x="3586311" y="2521892"/>
            <a:ext cx="2470764" cy="476333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404040"/>
                </a:solidFill>
              </a:rPr>
              <a:t>Object Detect(</a:t>
            </a:r>
            <a:r>
              <a:rPr lang="ko-KR" altLang="en-US" sz="1200" dirty="0">
                <a:solidFill>
                  <a:srgbClr val="404040"/>
                </a:solidFill>
              </a:rPr>
              <a:t>물체 인식</a:t>
            </a:r>
            <a:r>
              <a:rPr lang="en-US" altLang="ko-KR" sz="1200" dirty="0">
                <a:solidFill>
                  <a:srgbClr val="404040"/>
                </a:solidFill>
              </a:rPr>
              <a:t>) </a:t>
            </a:r>
            <a:r>
              <a:rPr lang="ko-KR" altLang="en-US" sz="1200" dirty="0">
                <a:solidFill>
                  <a:srgbClr val="404040"/>
                </a:solidFill>
              </a:rPr>
              <a:t>기술을 통해 내부 인원 수 파악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388920-B9AF-04A0-74DD-C9840DBAA0FA}"/>
              </a:ext>
            </a:extLst>
          </p:cNvPr>
          <p:cNvSpPr/>
          <p:nvPr/>
        </p:nvSpPr>
        <p:spPr>
          <a:xfrm>
            <a:off x="3771611" y="3852481"/>
            <a:ext cx="2191983" cy="301491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404040"/>
                </a:solidFill>
              </a:rPr>
              <a:t>내부 인원 수 관련 정보 전달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2AC1960-5D4B-2570-0D93-4C8809188BFD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847265" y="2760059"/>
            <a:ext cx="255500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C7E02B3-A1FB-511A-31DC-4BF5DA5F44A3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170166" y="2760058"/>
            <a:ext cx="340987" cy="2078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7A180274-8DBF-4B8D-BE21-0A12C081BF43}"/>
              </a:ext>
            </a:extLst>
          </p:cNvPr>
          <p:cNvCxnSpPr>
            <a:cxnSpLocks/>
          </p:cNvCxnSpPr>
          <p:nvPr/>
        </p:nvCxnSpPr>
        <p:spPr>
          <a:xfrm>
            <a:off x="5796136" y="2998225"/>
            <a:ext cx="0" cy="835725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8E58B58-CEB3-5FBF-946F-ADAAE3A9F9F7}"/>
              </a:ext>
            </a:extLst>
          </p:cNvPr>
          <p:cNvSpPr/>
          <p:nvPr/>
        </p:nvSpPr>
        <p:spPr>
          <a:xfrm>
            <a:off x="4119549" y="3138510"/>
            <a:ext cx="1404288" cy="47633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404040"/>
                </a:solidFill>
              </a:rPr>
              <a:t>인원이 없을 때</a:t>
            </a:r>
            <a:r>
              <a:rPr lang="en-US" altLang="ko-KR" sz="1200" dirty="0">
                <a:solidFill>
                  <a:srgbClr val="404040"/>
                </a:solidFill>
              </a:rPr>
              <a:t>, </a:t>
            </a:r>
            <a:r>
              <a:rPr lang="ko-KR" altLang="en-US" sz="1200" dirty="0">
                <a:solidFill>
                  <a:srgbClr val="404040"/>
                </a:solidFill>
              </a:rPr>
              <a:t>조명 밝기를 낮춤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EDFEEDA-2B9E-FFDA-9645-1DE1BD25F976}"/>
              </a:ext>
            </a:extLst>
          </p:cNvPr>
          <p:cNvCxnSpPr>
            <a:cxnSpLocks/>
            <a:stCxn id="6" idx="2"/>
            <a:endCxn id="30" idx="0"/>
          </p:cNvCxnSpPr>
          <p:nvPr/>
        </p:nvCxnSpPr>
        <p:spPr>
          <a:xfrm>
            <a:off x="4821693" y="2998225"/>
            <a:ext cx="0" cy="140285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42964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6457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F2A1CB-223E-A555-F04E-09CD0A1CEF6E}"/>
              </a:ext>
            </a:extLst>
          </p:cNvPr>
          <p:cNvSpPr/>
          <p:nvPr/>
        </p:nvSpPr>
        <p:spPr>
          <a:xfrm>
            <a:off x="1388856" y="3236377"/>
            <a:ext cx="1582125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밝기를 조절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D97C5C-1709-04DF-B396-3597AEE008EC}"/>
              </a:ext>
            </a:extLst>
          </p:cNvPr>
          <p:cNvSpPr/>
          <p:nvPr/>
        </p:nvSpPr>
        <p:spPr>
          <a:xfrm>
            <a:off x="3586311" y="2521892"/>
            <a:ext cx="2470764" cy="476333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404040"/>
                </a:solidFill>
              </a:rPr>
              <a:t>Object Detect(</a:t>
            </a:r>
            <a:r>
              <a:rPr lang="ko-KR" altLang="en-US" sz="1200" dirty="0">
                <a:solidFill>
                  <a:srgbClr val="404040"/>
                </a:solidFill>
              </a:rPr>
              <a:t>물체 인식</a:t>
            </a:r>
            <a:r>
              <a:rPr lang="en-US" altLang="ko-KR" sz="1200" dirty="0">
                <a:solidFill>
                  <a:srgbClr val="404040"/>
                </a:solidFill>
              </a:rPr>
              <a:t>) </a:t>
            </a:r>
            <a:r>
              <a:rPr lang="ko-KR" altLang="en-US" sz="1200" dirty="0">
                <a:solidFill>
                  <a:srgbClr val="404040"/>
                </a:solidFill>
              </a:rPr>
              <a:t>기술을 통해 내부 인원 수 파악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A7BB71-7D3E-CB27-668A-68F098B072A6}"/>
              </a:ext>
            </a:extLst>
          </p:cNvPr>
          <p:cNvSpPr/>
          <p:nvPr/>
        </p:nvSpPr>
        <p:spPr>
          <a:xfrm>
            <a:off x="4119549" y="3138510"/>
            <a:ext cx="1404288" cy="47633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404040"/>
                </a:solidFill>
              </a:rPr>
              <a:t>인원이 없을 때</a:t>
            </a:r>
            <a:r>
              <a:rPr lang="en-US" altLang="ko-KR" sz="1200" dirty="0">
                <a:solidFill>
                  <a:srgbClr val="404040"/>
                </a:solidFill>
              </a:rPr>
              <a:t>, </a:t>
            </a:r>
            <a:r>
              <a:rPr lang="ko-KR" altLang="en-US" sz="1200" dirty="0">
                <a:solidFill>
                  <a:srgbClr val="404040"/>
                </a:solidFill>
              </a:rPr>
              <a:t>조명 밝기를 낮춤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AE6F574-A9F1-8078-693E-EE0843ADDC66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767187" y="3381643"/>
            <a:ext cx="564453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4135DDA-4E46-DA31-31FD-48AE8A401403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 flipV="1">
            <a:off x="2970981" y="3376677"/>
            <a:ext cx="1148568" cy="4966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69E2040-0824-4613-EBE5-4B7BA6BFF5FA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4821693" y="2998225"/>
            <a:ext cx="0" cy="140285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66876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71365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37F318-E07C-60A9-5425-722F9CBD685F}"/>
              </a:ext>
            </a:extLst>
          </p:cNvPr>
          <p:cNvSpPr/>
          <p:nvPr/>
        </p:nvSpPr>
        <p:spPr>
          <a:xfrm>
            <a:off x="4030630" y="3857961"/>
            <a:ext cx="1582125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받은 정보를 정제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BF45562-75C7-C6F7-AECA-FC76E71EEBD8}"/>
              </a:ext>
            </a:extLst>
          </p:cNvPr>
          <p:cNvSpPr/>
          <p:nvPr/>
        </p:nvSpPr>
        <p:spPr>
          <a:xfrm>
            <a:off x="6736494" y="3857961"/>
            <a:ext cx="1676664" cy="313466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정제된 정보 제공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E6DB4D5-ED29-5EEA-A83F-1213BCC6B396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844932" y="4003227"/>
            <a:ext cx="3078996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8213ECBC-CD2A-F4E6-1B41-351171E78E7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612755" y="4003227"/>
            <a:ext cx="1123739" cy="11467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1277A46-52F2-5164-864F-CC57C7E4479D}"/>
              </a:ext>
            </a:extLst>
          </p:cNvPr>
          <p:cNvSpPr/>
          <p:nvPr/>
        </p:nvSpPr>
        <p:spPr>
          <a:xfrm>
            <a:off x="3469388" y="2521892"/>
            <a:ext cx="2470764" cy="476333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404040"/>
                </a:solidFill>
              </a:rPr>
              <a:t>Object Detect(</a:t>
            </a:r>
            <a:r>
              <a:rPr lang="ko-KR" altLang="en-US" sz="1200" dirty="0">
                <a:solidFill>
                  <a:srgbClr val="404040"/>
                </a:solidFill>
              </a:rPr>
              <a:t>물체 인식</a:t>
            </a:r>
            <a:r>
              <a:rPr lang="en-US" altLang="ko-KR" sz="1200" dirty="0">
                <a:solidFill>
                  <a:srgbClr val="404040"/>
                </a:solidFill>
              </a:rPr>
              <a:t>) </a:t>
            </a:r>
            <a:r>
              <a:rPr lang="ko-KR" altLang="en-US" sz="1200" dirty="0">
                <a:solidFill>
                  <a:srgbClr val="404040"/>
                </a:solidFill>
              </a:rPr>
              <a:t>기술을 통해 내부 인원 수 파악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E86F169-9D00-0211-767B-02972948E417}"/>
              </a:ext>
            </a:extLst>
          </p:cNvPr>
          <p:cNvSpPr/>
          <p:nvPr/>
        </p:nvSpPr>
        <p:spPr>
          <a:xfrm>
            <a:off x="3707904" y="1900570"/>
            <a:ext cx="1812597" cy="475810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모든 </a:t>
            </a:r>
            <a:r>
              <a:rPr lang="ko-KR" altLang="en-US" sz="1400" dirty="0" err="1">
                <a:solidFill>
                  <a:srgbClr val="404040"/>
                </a:solidFill>
              </a:rPr>
              <a:t>센서값을</a:t>
            </a:r>
            <a:r>
              <a:rPr lang="ko-KR" altLang="en-US" sz="1400" dirty="0">
                <a:solidFill>
                  <a:srgbClr val="404040"/>
                </a:solidFill>
              </a:rPr>
              <a:t> 통해 포화도 계산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1118F17-CBEB-2CC4-6D23-BBCEDD38CB39}"/>
              </a:ext>
            </a:extLst>
          </p:cNvPr>
          <p:cNvSpPr/>
          <p:nvPr/>
        </p:nvSpPr>
        <p:spPr>
          <a:xfrm>
            <a:off x="3491880" y="1347614"/>
            <a:ext cx="2401783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무게와 최대 하중 비교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E861EE35-B1E8-D8F8-EF03-1A81B9FC7271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93663" y="1516891"/>
            <a:ext cx="280961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BA29383-3B26-0DDE-31F5-3E7172C35E69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5520501" y="2138475"/>
            <a:ext cx="654123" cy="12272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AE618B2E-E38D-E0F5-B3F9-8BACE0D90E82}"/>
              </a:ext>
            </a:extLst>
          </p:cNvPr>
          <p:cNvCxnSpPr>
            <a:cxnSpLocks/>
          </p:cNvCxnSpPr>
          <p:nvPr/>
        </p:nvCxnSpPr>
        <p:spPr>
          <a:xfrm>
            <a:off x="6167900" y="1516891"/>
            <a:ext cx="0" cy="2062971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12962CD-1DE1-290B-6B5A-0979CE0776C5}"/>
              </a:ext>
            </a:extLst>
          </p:cNvPr>
          <p:cNvCxnSpPr>
            <a:cxnSpLocks/>
          </p:cNvCxnSpPr>
          <p:nvPr/>
        </p:nvCxnSpPr>
        <p:spPr>
          <a:xfrm>
            <a:off x="4814968" y="3564368"/>
            <a:ext cx="1352932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4E23B3C-2459-507D-82CD-C5237AF14652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4821692" y="3564368"/>
            <a:ext cx="1" cy="293593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8D2D5B0-6082-9C83-4367-EB79C2E6B6C0}"/>
              </a:ext>
            </a:extLst>
          </p:cNvPr>
          <p:cNvCxnSpPr>
            <a:cxnSpLocks/>
          </p:cNvCxnSpPr>
          <p:nvPr/>
        </p:nvCxnSpPr>
        <p:spPr>
          <a:xfrm>
            <a:off x="5940152" y="2772330"/>
            <a:ext cx="227748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78911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EF3CE2-5C8D-7296-54D6-52815A19AB4E}"/>
              </a:ext>
            </a:extLst>
          </p:cNvPr>
          <p:cNvSpPr txBox="1"/>
          <p:nvPr/>
        </p:nvSpPr>
        <p:spPr>
          <a:xfrm>
            <a:off x="1856754" y="769706"/>
            <a:ext cx="64633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센서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4474B-DFC3-DCC4-C9C2-A879BD517BDB}"/>
              </a:ext>
            </a:extLst>
          </p:cNvPr>
          <p:cNvSpPr txBox="1"/>
          <p:nvPr/>
        </p:nvSpPr>
        <p:spPr>
          <a:xfrm>
            <a:off x="4267695" y="769706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E3249-10C4-8A7D-A1B6-5AED186D7223}"/>
              </a:ext>
            </a:extLst>
          </p:cNvPr>
          <p:cNvSpPr txBox="1"/>
          <p:nvPr/>
        </p:nvSpPr>
        <p:spPr>
          <a:xfrm>
            <a:off x="6640917" y="735916"/>
            <a:ext cx="18678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유저 인터페이스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29CD35-054D-92B8-14EA-62337ACD6D37}"/>
              </a:ext>
            </a:extLst>
          </p:cNvPr>
          <p:cNvCxnSpPr>
            <a:cxnSpLocks/>
          </p:cNvCxnSpPr>
          <p:nvPr/>
        </p:nvCxnSpPr>
        <p:spPr>
          <a:xfrm>
            <a:off x="3352253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9EC98B3-8208-6557-03DD-19A121C121ED}"/>
              </a:ext>
            </a:extLst>
          </p:cNvPr>
          <p:cNvCxnSpPr>
            <a:cxnSpLocks/>
          </p:cNvCxnSpPr>
          <p:nvPr/>
        </p:nvCxnSpPr>
        <p:spPr>
          <a:xfrm>
            <a:off x="6304581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5D4E42B-E78D-6CC4-9201-F0ADE28850FC}"/>
              </a:ext>
            </a:extLst>
          </p:cNvPr>
          <p:cNvSpPr txBox="1"/>
          <p:nvPr/>
        </p:nvSpPr>
        <p:spPr>
          <a:xfrm>
            <a:off x="142403" y="134761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CFC4B3F-2747-F2DB-7C89-AA8DBE2870F1}"/>
              </a:ext>
            </a:extLst>
          </p:cNvPr>
          <p:cNvCxnSpPr>
            <a:cxnSpLocks/>
          </p:cNvCxnSpPr>
          <p:nvPr/>
        </p:nvCxnSpPr>
        <p:spPr>
          <a:xfrm>
            <a:off x="1065504" y="1203598"/>
            <a:ext cx="0" cy="36724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117557" y="1969198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90327" y="2590782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202609" y="3212366"/>
            <a:ext cx="56457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131275" y="3833950"/>
            <a:ext cx="71365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rgbClr val="404040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rgbClr val="404040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AFC9C-1BDE-F912-4E0A-EC669319D7E3}"/>
              </a:ext>
            </a:extLst>
          </p:cNvPr>
          <p:cNvSpPr/>
          <p:nvPr/>
        </p:nvSpPr>
        <p:spPr>
          <a:xfrm>
            <a:off x="1533568" y="1347614"/>
            <a:ext cx="1408532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무게 측정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FD98049-7E9B-6ABE-35E9-5D997E1E2F4E}"/>
              </a:ext>
            </a:extLst>
          </p:cNvPr>
          <p:cNvCxnSpPr>
            <a:cxnSpLocks/>
          </p:cNvCxnSpPr>
          <p:nvPr/>
        </p:nvCxnSpPr>
        <p:spPr>
          <a:xfrm>
            <a:off x="899341" y="1516891"/>
            <a:ext cx="576315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0C1056D-9753-3F2E-3605-7F4D4A7BC705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942100" y="1516891"/>
            <a:ext cx="549780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B656687-4900-BFE0-8A9E-33E093748EC5}"/>
              </a:ext>
            </a:extLst>
          </p:cNvPr>
          <p:cNvSpPr/>
          <p:nvPr/>
        </p:nvSpPr>
        <p:spPr>
          <a:xfrm>
            <a:off x="1583394" y="1969198"/>
            <a:ext cx="1193049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rgbClr val="404040"/>
                </a:solidFill>
              </a:rPr>
              <a:t>센서값</a:t>
            </a:r>
            <a:r>
              <a:rPr lang="ko-KR" altLang="en-US" sz="1400" dirty="0">
                <a:solidFill>
                  <a:srgbClr val="404040"/>
                </a:solidFill>
              </a:rPr>
              <a:t> 측정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49FCD5F-F327-416B-7DE6-A40EED97624B}"/>
              </a:ext>
            </a:extLst>
          </p:cNvPr>
          <p:cNvCxnSpPr>
            <a:cxnSpLocks/>
          </p:cNvCxnSpPr>
          <p:nvPr/>
        </p:nvCxnSpPr>
        <p:spPr>
          <a:xfrm>
            <a:off x="874495" y="2138475"/>
            <a:ext cx="601161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1EFE971-E257-C391-1697-081A4311A862}"/>
              </a:ext>
            </a:extLst>
          </p:cNvPr>
          <p:cNvCxnSpPr>
            <a:cxnSpLocks/>
            <a:stCxn id="15" idx="3"/>
            <a:endCxn id="40" idx="1"/>
          </p:cNvCxnSpPr>
          <p:nvPr/>
        </p:nvCxnSpPr>
        <p:spPr>
          <a:xfrm>
            <a:off x="2776443" y="2138475"/>
            <a:ext cx="931461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10E077C-4D4D-094B-EABE-7B9623DF66C6}"/>
              </a:ext>
            </a:extLst>
          </p:cNvPr>
          <p:cNvSpPr/>
          <p:nvPr/>
        </p:nvSpPr>
        <p:spPr>
          <a:xfrm>
            <a:off x="1189672" y="2616870"/>
            <a:ext cx="1980494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실시간 내부 상황 캡쳐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086335C-CFDF-28B4-01A2-E652C99F6FAC}"/>
              </a:ext>
            </a:extLst>
          </p:cNvPr>
          <p:cNvCxnSpPr>
            <a:cxnSpLocks/>
          </p:cNvCxnSpPr>
          <p:nvPr/>
        </p:nvCxnSpPr>
        <p:spPr>
          <a:xfrm>
            <a:off x="847265" y="2760059"/>
            <a:ext cx="255500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3D684E8-8199-4462-E5AC-1EDDE0C137FD}"/>
              </a:ext>
            </a:extLst>
          </p:cNvPr>
          <p:cNvCxnSpPr>
            <a:cxnSpLocks/>
            <a:stCxn id="27" idx="3"/>
            <a:endCxn id="39" idx="1"/>
          </p:cNvCxnSpPr>
          <p:nvPr/>
        </p:nvCxnSpPr>
        <p:spPr>
          <a:xfrm flipV="1">
            <a:off x="3170166" y="2760059"/>
            <a:ext cx="299222" cy="2077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B75B5D9-3879-621B-0A91-7DDE50719AB4}"/>
              </a:ext>
            </a:extLst>
          </p:cNvPr>
          <p:cNvSpPr/>
          <p:nvPr/>
        </p:nvSpPr>
        <p:spPr>
          <a:xfrm>
            <a:off x="1388856" y="3236377"/>
            <a:ext cx="1582125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밝기를 조절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5C844D8-84C9-213E-3CDB-4D3F9E851F68}"/>
              </a:ext>
            </a:extLst>
          </p:cNvPr>
          <p:cNvSpPr/>
          <p:nvPr/>
        </p:nvSpPr>
        <p:spPr>
          <a:xfrm>
            <a:off x="4119549" y="3138510"/>
            <a:ext cx="1404288" cy="47633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404040"/>
                </a:solidFill>
              </a:rPr>
              <a:t>인원이 없을 때</a:t>
            </a:r>
            <a:r>
              <a:rPr lang="en-US" altLang="ko-KR" sz="1200" dirty="0">
                <a:solidFill>
                  <a:srgbClr val="404040"/>
                </a:solidFill>
              </a:rPr>
              <a:t>, </a:t>
            </a:r>
            <a:r>
              <a:rPr lang="ko-KR" altLang="en-US" sz="1200" dirty="0">
                <a:solidFill>
                  <a:srgbClr val="404040"/>
                </a:solidFill>
              </a:rPr>
              <a:t>조명 밝기를 낮춤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A58CA3B-8767-D738-13F9-597E5D0C2841}"/>
              </a:ext>
            </a:extLst>
          </p:cNvPr>
          <p:cNvCxnSpPr>
            <a:cxnSpLocks/>
          </p:cNvCxnSpPr>
          <p:nvPr/>
        </p:nvCxnSpPr>
        <p:spPr>
          <a:xfrm>
            <a:off x="767187" y="3381643"/>
            <a:ext cx="564453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C8AECB0-E477-AADA-64AF-F1888CBAA6D5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 flipV="1">
            <a:off x="2970981" y="3376677"/>
            <a:ext cx="1148568" cy="4966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9B698B5-FDC7-E561-2A18-E1F8B23D931E}"/>
              </a:ext>
            </a:extLst>
          </p:cNvPr>
          <p:cNvSpPr/>
          <p:nvPr/>
        </p:nvSpPr>
        <p:spPr>
          <a:xfrm>
            <a:off x="4030630" y="3857961"/>
            <a:ext cx="1582125" cy="290532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받은 정보를 정제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E6DC4E9-2AFA-A894-2F84-1FDFC53E2FA4}"/>
              </a:ext>
            </a:extLst>
          </p:cNvPr>
          <p:cNvSpPr/>
          <p:nvPr/>
        </p:nvSpPr>
        <p:spPr>
          <a:xfrm>
            <a:off x="6736494" y="3857961"/>
            <a:ext cx="1676664" cy="313466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정제된 정보 제공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AFA362-73BE-D91B-7BB3-0F91BB68D3A1}"/>
              </a:ext>
            </a:extLst>
          </p:cNvPr>
          <p:cNvCxnSpPr>
            <a:cxnSpLocks/>
          </p:cNvCxnSpPr>
          <p:nvPr/>
        </p:nvCxnSpPr>
        <p:spPr>
          <a:xfrm>
            <a:off x="844932" y="4003227"/>
            <a:ext cx="3078996" cy="0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17254EE-5AD9-41A7-802B-134EE57D6FC1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>
            <a:off x="5612755" y="4003227"/>
            <a:ext cx="1123739" cy="11467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DF9E0D-F173-949D-E989-9E0B311C0125}"/>
              </a:ext>
            </a:extLst>
          </p:cNvPr>
          <p:cNvSpPr/>
          <p:nvPr/>
        </p:nvSpPr>
        <p:spPr>
          <a:xfrm>
            <a:off x="3469388" y="2521892"/>
            <a:ext cx="2470764" cy="476333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404040"/>
                </a:solidFill>
              </a:rPr>
              <a:t>Object Detect(</a:t>
            </a:r>
            <a:r>
              <a:rPr lang="ko-KR" altLang="en-US" sz="1200" dirty="0">
                <a:solidFill>
                  <a:srgbClr val="404040"/>
                </a:solidFill>
              </a:rPr>
              <a:t>물체 인식</a:t>
            </a:r>
            <a:r>
              <a:rPr lang="en-US" altLang="ko-KR" sz="1200" dirty="0">
                <a:solidFill>
                  <a:srgbClr val="404040"/>
                </a:solidFill>
              </a:rPr>
              <a:t>) </a:t>
            </a:r>
            <a:r>
              <a:rPr lang="ko-KR" altLang="en-US" sz="1200" dirty="0">
                <a:solidFill>
                  <a:srgbClr val="404040"/>
                </a:solidFill>
              </a:rPr>
              <a:t>기술을 통해 내부 인원 수 파악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6727CF1-C4A8-B9DD-0B20-E9C2AACEEB82}"/>
              </a:ext>
            </a:extLst>
          </p:cNvPr>
          <p:cNvSpPr/>
          <p:nvPr/>
        </p:nvSpPr>
        <p:spPr>
          <a:xfrm>
            <a:off x="3707904" y="1900570"/>
            <a:ext cx="1812597" cy="475810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모든 </a:t>
            </a:r>
            <a:r>
              <a:rPr lang="ko-KR" altLang="en-US" sz="1400" dirty="0" err="1">
                <a:solidFill>
                  <a:srgbClr val="404040"/>
                </a:solidFill>
              </a:rPr>
              <a:t>센서값을</a:t>
            </a:r>
            <a:r>
              <a:rPr lang="ko-KR" altLang="en-US" sz="1400" dirty="0">
                <a:solidFill>
                  <a:srgbClr val="404040"/>
                </a:solidFill>
              </a:rPr>
              <a:t> 통해 포화도 계산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6B00199-6A78-5130-0A31-5424F1FE78D7}"/>
              </a:ext>
            </a:extLst>
          </p:cNvPr>
          <p:cNvSpPr/>
          <p:nvPr/>
        </p:nvSpPr>
        <p:spPr>
          <a:xfrm>
            <a:off x="3491880" y="1347614"/>
            <a:ext cx="2401783" cy="338554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404040"/>
                </a:solidFill>
              </a:rPr>
              <a:t>내부 무게와 최대 하중 비교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970CF08-385A-14AD-37FB-B52D265B140D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5893663" y="1516891"/>
            <a:ext cx="280961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AA95E2C-B1EC-065D-1C94-7EB153D91C45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5520501" y="2138475"/>
            <a:ext cx="654123" cy="12272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2A5CEB0-77C9-46FD-F2B7-052A92F4A1D7}"/>
              </a:ext>
            </a:extLst>
          </p:cNvPr>
          <p:cNvCxnSpPr>
            <a:cxnSpLocks/>
          </p:cNvCxnSpPr>
          <p:nvPr/>
        </p:nvCxnSpPr>
        <p:spPr>
          <a:xfrm>
            <a:off x="6167852" y="1516891"/>
            <a:ext cx="0" cy="2206987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7CC719A9-A280-8FFE-9008-F512A89464A4}"/>
              </a:ext>
            </a:extLst>
          </p:cNvPr>
          <p:cNvCxnSpPr>
            <a:cxnSpLocks/>
          </p:cNvCxnSpPr>
          <p:nvPr/>
        </p:nvCxnSpPr>
        <p:spPr>
          <a:xfrm>
            <a:off x="4821644" y="3723878"/>
            <a:ext cx="1352932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882EF5B-B726-94B0-7770-E72AFB2158F8}"/>
              </a:ext>
            </a:extLst>
          </p:cNvPr>
          <p:cNvCxnSpPr>
            <a:cxnSpLocks/>
          </p:cNvCxnSpPr>
          <p:nvPr/>
        </p:nvCxnSpPr>
        <p:spPr>
          <a:xfrm>
            <a:off x="4828417" y="3723878"/>
            <a:ext cx="0" cy="134083"/>
          </a:xfrm>
          <a:prstGeom prst="straightConnector1">
            <a:avLst/>
          </a:prstGeom>
          <a:ln w="190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3C176812-6CF2-A1E1-C96F-A4BE38B88008}"/>
              </a:ext>
            </a:extLst>
          </p:cNvPr>
          <p:cNvCxnSpPr>
            <a:cxnSpLocks/>
          </p:cNvCxnSpPr>
          <p:nvPr/>
        </p:nvCxnSpPr>
        <p:spPr>
          <a:xfrm>
            <a:off x="5940152" y="2772330"/>
            <a:ext cx="227748" cy="0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5001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507854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04</a:t>
            </a:r>
          </a:p>
          <a:p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시나리오</a:t>
            </a:r>
          </a:p>
        </p:txBody>
      </p:sp>
    </p:spTree>
    <p:extLst>
      <p:ext uri="{BB962C8B-B14F-4D97-AF65-F5344CB8AC3E}">
        <p14:creationId xmlns:p14="http://schemas.microsoft.com/office/powerpoint/2010/main" val="77762759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04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9220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1FC208-7B55-CBFC-34F1-F25D14A73B13}"/>
              </a:ext>
            </a:extLst>
          </p:cNvPr>
          <p:cNvSpPr txBox="1"/>
          <p:nvPr/>
        </p:nvSpPr>
        <p:spPr>
          <a:xfrm>
            <a:off x="493672" y="1334254"/>
            <a:ext cx="7964012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1.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엘리베이터의 최대 하중상태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2.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 내부의 포화도가 최대치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3.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 내부 절전 및 이상함 감지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676845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15877" y="3507854"/>
            <a:ext cx="34435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</a:p>
          <a:p>
            <a:pPr algn="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시나리오 분석</a:t>
            </a:r>
          </a:p>
        </p:txBody>
      </p:sp>
    </p:spTree>
    <p:extLst>
      <p:ext uri="{BB962C8B-B14F-4D97-AF65-F5344CB8AC3E}">
        <p14:creationId xmlns:p14="http://schemas.microsoft.com/office/powerpoint/2010/main" val="382250969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1707654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748690"/>
            <a:ext cx="995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목차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0" y="1707654"/>
            <a:ext cx="9144000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51520" y="2629692"/>
            <a:ext cx="736100" cy="1337374"/>
            <a:chOff x="805539" y="2283718"/>
            <a:chExt cx="736100" cy="1337374"/>
          </a:xfrm>
        </p:grpSpPr>
        <p:sp>
          <p:nvSpPr>
            <p:cNvPr id="7" name="TextBox 6"/>
            <p:cNvSpPr txBox="1"/>
            <p:nvPr/>
          </p:nvSpPr>
          <p:spPr>
            <a:xfrm>
              <a:off x="805539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개발동기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6181" y="2283718"/>
              <a:ext cx="4748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01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728552" y="2629692"/>
            <a:ext cx="1051891" cy="1337374"/>
            <a:chOff x="765463" y="2283718"/>
            <a:chExt cx="1051891" cy="1337374"/>
          </a:xfrm>
        </p:grpSpPr>
        <p:sp>
          <p:nvSpPr>
            <p:cNvPr id="13" name="TextBox 12"/>
            <p:cNvSpPr txBox="1"/>
            <p:nvPr/>
          </p:nvSpPr>
          <p:spPr>
            <a:xfrm>
              <a:off x="765463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시스템 블록도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02" y="2283718"/>
              <a:ext cx="58060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03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203950" y="2629692"/>
            <a:ext cx="736100" cy="1337374"/>
            <a:chOff x="883284" y="2283718"/>
            <a:chExt cx="736100" cy="1337374"/>
          </a:xfrm>
        </p:grpSpPr>
        <p:sp>
          <p:nvSpPr>
            <p:cNvPr id="16" name="TextBox 15"/>
            <p:cNvSpPr txBox="1"/>
            <p:nvPr/>
          </p:nvSpPr>
          <p:spPr>
            <a:xfrm>
              <a:off x="883284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시나리오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36182" y="2283718"/>
              <a:ext cx="6783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04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323909" y="2629692"/>
            <a:ext cx="1051891" cy="1337374"/>
            <a:chOff x="710561" y="2283718"/>
            <a:chExt cx="1051891" cy="1337374"/>
          </a:xfrm>
        </p:grpSpPr>
        <p:sp>
          <p:nvSpPr>
            <p:cNvPr id="19" name="TextBox 18"/>
            <p:cNvSpPr txBox="1"/>
            <p:nvPr/>
          </p:nvSpPr>
          <p:spPr>
            <a:xfrm>
              <a:off x="710561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시나리오 분석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52612" y="2283718"/>
              <a:ext cx="5677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05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6746060" y="2629692"/>
            <a:ext cx="736100" cy="1337374"/>
            <a:chOff x="875268" y="2283718"/>
            <a:chExt cx="736100" cy="1337374"/>
          </a:xfrm>
        </p:grpSpPr>
        <p:sp>
          <p:nvSpPr>
            <p:cNvPr id="22" name="TextBox 21"/>
            <p:cNvSpPr txBox="1"/>
            <p:nvPr/>
          </p:nvSpPr>
          <p:spPr>
            <a:xfrm>
              <a:off x="875268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기대효과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43395" y="2283718"/>
              <a:ext cx="5998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06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399063" y="2629692"/>
            <a:ext cx="1051891" cy="1337374"/>
            <a:chOff x="725389" y="2283718"/>
            <a:chExt cx="1051891" cy="1337374"/>
          </a:xfrm>
        </p:grpSpPr>
        <p:sp>
          <p:nvSpPr>
            <p:cNvPr id="28" name="TextBox 27"/>
            <p:cNvSpPr txBox="1"/>
            <p:nvPr/>
          </p:nvSpPr>
          <p:spPr>
            <a:xfrm>
              <a:off x="725389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시스템 구성도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25762" y="2283718"/>
              <a:ext cx="6511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02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25A5679-3711-C311-4AF3-92D85326E047}"/>
              </a:ext>
            </a:extLst>
          </p:cNvPr>
          <p:cNvGrpSpPr/>
          <p:nvPr/>
        </p:nvGrpSpPr>
        <p:grpSpPr>
          <a:xfrm>
            <a:off x="7905667" y="2635876"/>
            <a:ext cx="1091966" cy="1337374"/>
            <a:chOff x="697336" y="2283718"/>
            <a:chExt cx="1091966" cy="133737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80931A-F5B9-D9B8-6DD9-BDE979211D25}"/>
                </a:ext>
              </a:extLst>
            </p:cNvPr>
            <p:cNvSpPr txBox="1"/>
            <p:nvPr/>
          </p:nvSpPr>
          <p:spPr>
            <a:xfrm>
              <a:off x="697336" y="3344093"/>
              <a:ext cx="1091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추후 발전 방향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0C607D-04FB-1BDD-77FA-AF398371D6D1}"/>
                </a:ext>
              </a:extLst>
            </p:cNvPr>
            <p:cNvSpPr txBox="1"/>
            <p:nvPr/>
          </p:nvSpPr>
          <p:spPr>
            <a:xfrm>
              <a:off x="943395" y="2283718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07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8666452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317747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1.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엘리베이터의 최대 하중상태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B6E8C4-3633-0403-D42A-DEF940DC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78" y="1023337"/>
            <a:ext cx="5121563" cy="3965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33A8D6-77DC-2A4B-EF92-0442E88A5A9E}"/>
              </a:ext>
            </a:extLst>
          </p:cNvPr>
          <p:cNvSpPr txBox="1"/>
          <p:nvPr/>
        </p:nvSpPr>
        <p:spPr>
          <a:xfrm>
            <a:off x="5307341" y="2643758"/>
            <a:ext cx="29386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 중 </a:t>
            </a:r>
            <a:r>
              <a:rPr lang="en-US" altLang="ko-KR" sz="1200" dirty="0"/>
              <a:t>2</a:t>
            </a:r>
            <a:r>
              <a:rPr lang="ko-KR" altLang="en-US" sz="1200" dirty="0"/>
              <a:t>층을 목표로 하는 자가 없고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엘리베이터의 무게가 초과 직전일 때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해당 층을 무시합니다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4555583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3812262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2.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 내부의 포화도가 최대치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6C7285-48F8-E910-9961-BDBB17AF3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6263"/>
            <a:ext cx="5121563" cy="39656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CE24FA-7F6A-A16B-5E21-3AF692D38F54}"/>
              </a:ext>
            </a:extLst>
          </p:cNvPr>
          <p:cNvSpPr txBox="1"/>
          <p:nvPr/>
        </p:nvSpPr>
        <p:spPr>
          <a:xfrm>
            <a:off x="5220072" y="2723591"/>
            <a:ext cx="30187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 중 </a:t>
            </a:r>
            <a:r>
              <a:rPr lang="en-US" altLang="ko-KR" sz="1200" dirty="0"/>
              <a:t>2</a:t>
            </a:r>
            <a:r>
              <a:rPr lang="ko-KR" altLang="en-US" sz="1200" dirty="0"/>
              <a:t>층을 목표로 하는 자가 없고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엘리베이터의 부피가 초과 직전일 때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해당 층을 무시합니다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7087768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391966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3.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 내부 절전 및 이상함 감지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66859A-8003-969A-E597-200AC0BB8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78" y="1034003"/>
            <a:ext cx="5147863" cy="39860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12493D-A05D-C5EE-B09B-31DF37F58D15}"/>
              </a:ext>
            </a:extLst>
          </p:cNvPr>
          <p:cNvSpPr txBox="1"/>
          <p:nvPr/>
        </p:nvSpPr>
        <p:spPr>
          <a:xfrm>
            <a:off x="5436096" y="2334514"/>
            <a:ext cx="274466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탑승자가 존재하지 않지만</a:t>
            </a:r>
            <a:endParaRPr lang="en-US" altLang="ko-KR" sz="1200" dirty="0"/>
          </a:p>
          <a:p>
            <a:r>
              <a:rPr lang="ko-KR" altLang="en-US" sz="1200" dirty="0"/>
              <a:t>포화도 또는 물체가 감지되었을 때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관리자에게 신호를 보냅니다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/>
              <a:t>탑승자가 존재하지 않고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포화도 또는 물체가 감지되지 않으면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엘리베이터가 절전 모드로 바뀝니다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164063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63177" y="1971584"/>
            <a:ext cx="2417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06</a:t>
            </a:r>
          </a:p>
          <a:p>
            <a:pPr algn="ct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47351165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06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9749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기대</a:t>
            </a:r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효과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6C17463-644B-4184-FB7A-C5E5475C6B83}"/>
              </a:ext>
            </a:extLst>
          </p:cNvPr>
          <p:cNvSpPr/>
          <p:nvPr/>
        </p:nvSpPr>
        <p:spPr>
          <a:xfrm>
            <a:off x="764782" y="1150182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에너지 소비 절약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7150EE-AB63-20F4-61F7-EEE2D1346514}"/>
              </a:ext>
            </a:extLst>
          </p:cNvPr>
          <p:cNvSpPr/>
          <p:nvPr/>
        </p:nvSpPr>
        <p:spPr>
          <a:xfrm>
            <a:off x="764781" y="1956820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불필요한 대기 시간 절약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DBE29-AE50-6619-EFFD-19AE5FB113F7}"/>
              </a:ext>
            </a:extLst>
          </p:cNvPr>
          <p:cNvSpPr/>
          <p:nvPr/>
        </p:nvSpPr>
        <p:spPr>
          <a:xfrm>
            <a:off x="764780" y="27634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인터페이스 제공으로 지각 방지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DB8395-5B66-3AC3-E024-54009E1B99E9}"/>
              </a:ext>
            </a:extLst>
          </p:cNvPr>
          <p:cNvSpPr/>
          <p:nvPr/>
        </p:nvSpPr>
        <p:spPr>
          <a:xfrm>
            <a:off x="764780" y="35630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쾌적한 엘리베이터 기회 제공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442D262-8590-9D65-4B67-F50E3FE7E571}"/>
              </a:ext>
            </a:extLst>
          </p:cNvPr>
          <p:cNvSpPr/>
          <p:nvPr/>
        </p:nvSpPr>
        <p:spPr>
          <a:xfrm>
            <a:off x="764780" y="43626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외부에서도 쉽게 엘리베이터 내부 상황 실시간 확인</a:t>
            </a:r>
          </a:p>
        </p:txBody>
      </p:sp>
    </p:spTree>
    <p:extLst>
      <p:ext uri="{BB962C8B-B14F-4D97-AF65-F5344CB8AC3E}">
        <p14:creationId xmlns:p14="http://schemas.microsoft.com/office/powerpoint/2010/main" val="2892437273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88126" y="1910031"/>
            <a:ext cx="39677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07</a:t>
            </a:r>
          </a:p>
          <a:p>
            <a:pPr algn="ctr"/>
            <a:r>
              <a:rPr lang="ko-KR" altLang="en-US" sz="4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추후 발전 방향</a:t>
            </a:r>
          </a:p>
        </p:txBody>
      </p:sp>
    </p:spTree>
    <p:extLst>
      <p:ext uri="{BB962C8B-B14F-4D97-AF65-F5344CB8AC3E}">
        <p14:creationId xmlns:p14="http://schemas.microsoft.com/office/powerpoint/2010/main" val="197479886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07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144943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추후 발전 방향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6C17463-644B-4184-FB7A-C5E5475C6B83}"/>
              </a:ext>
            </a:extLst>
          </p:cNvPr>
          <p:cNvSpPr/>
          <p:nvPr/>
        </p:nvSpPr>
        <p:spPr>
          <a:xfrm>
            <a:off x="764782" y="1419622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 사용자의 안전을 위한 보안 기능 추가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7150EE-AB63-20F4-61F7-EEE2D1346514}"/>
              </a:ext>
            </a:extLst>
          </p:cNvPr>
          <p:cNvSpPr/>
          <p:nvPr/>
        </p:nvSpPr>
        <p:spPr>
          <a:xfrm>
            <a:off x="764781" y="2226260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수집된 센서 데이터를 활용한 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“</a:t>
            </a:r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딥러닝 기반 포화도 예측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”</a:t>
            </a:r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모델 개발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DBE29-AE50-6619-EFFD-19AE5FB113F7}"/>
              </a:ext>
            </a:extLst>
          </p:cNvPr>
          <p:cNvSpPr/>
          <p:nvPr/>
        </p:nvSpPr>
        <p:spPr>
          <a:xfrm>
            <a:off x="764780" y="303289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특정 인물 이미지 처리 후 인물 탑승 파악 및 자동 층 입력 시스템</a:t>
            </a:r>
          </a:p>
        </p:txBody>
      </p:sp>
    </p:spTree>
    <p:extLst>
      <p:ext uri="{BB962C8B-B14F-4D97-AF65-F5344CB8AC3E}">
        <p14:creationId xmlns:p14="http://schemas.microsoft.com/office/powerpoint/2010/main" val="275922321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61572" y="1728551"/>
            <a:ext cx="2420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감사합니다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816682" y="2607262"/>
            <a:ext cx="3528392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49687" y="2777912"/>
            <a:ext cx="144462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팀 명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규식규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9762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64007" y="3459653"/>
            <a:ext cx="2417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01</a:t>
            </a:r>
          </a:p>
          <a:p>
            <a:pPr algn="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개발 동기</a:t>
            </a:r>
          </a:p>
        </p:txBody>
      </p:sp>
    </p:spTree>
    <p:extLst>
      <p:ext uri="{BB962C8B-B14F-4D97-AF65-F5344CB8AC3E}">
        <p14:creationId xmlns:p14="http://schemas.microsoft.com/office/powerpoint/2010/main" val="18909139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01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9749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개발 동기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395536" y="1082468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엘리베이터를 탔는데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계단으로 간 친구 보다 늦었어요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57DA8E4-D633-5EB7-19CE-EA69B22457CA}"/>
              </a:ext>
            </a:extLst>
          </p:cNvPr>
          <p:cNvSpPr/>
          <p:nvPr/>
        </p:nvSpPr>
        <p:spPr>
          <a:xfrm>
            <a:off x="2798416" y="1870943"/>
            <a:ext cx="594888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엘리베이터를 타려고 기다렸는데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사람이 꽉 차서 못 탔어요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B6D64C3-638E-0651-7B5F-372D7F49D938}"/>
              </a:ext>
            </a:extLst>
          </p:cNvPr>
          <p:cNvSpPr/>
          <p:nvPr/>
        </p:nvSpPr>
        <p:spPr>
          <a:xfrm>
            <a:off x="2798416" y="3564890"/>
            <a:ext cx="594888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 공간이 적어서 교수님을 어깨로 퍽 쳤어요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9C8EC6A-DDF2-3D64-44C6-DD239F5E3BD6}"/>
              </a:ext>
            </a:extLst>
          </p:cNvPr>
          <p:cNvSpPr/>
          <p:nvPr/>
        </p:nvSpPr>
        <p:spPr>
          <a:xfrm>
            <a:off x="395536" y="2746351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계단과 엘리베이터 중 뭐가 더 빠를까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?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DC33A1-65CF-F21B-BCBE-C3E0709017BE}"/>
              </a:ext>
            </a:extLst>
          </p:cNvPr>
          <p:cNvSpPr/>
          <p:nvPr/>
        </p:nvSpPr>
        <p:spPr>
          <a:xfrm>
            <a:off x="387648" y="4380229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엘리베이터의 내부 상황을 밖에서도 알 수 있을까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?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0207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5536" y="3470539"/>
            <a:ext cx="34435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02</a:t>
            </a:r>
          </a:p>
          <a:p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시스템 구성도</a:t>
            </a:r>
          </a:p>
        </p:txBody>
      </p:sp>
    </p:spTree>
    <p:extLst>
      <p:ext uri="{BB962C8B-B14F-4D97-AF65-F5344CB8AC3E}">
        <p14:creationId xmlns:p14="http://schemas.microsoft.com/office/powerpoint/2010/main" val="5412555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건물, 디자인이(가) 표시된 사진&#10;&#10;자동 생성된 설명">
            <a:extLst>
              <a:ext uri="{FF2B5EF4-FFF2-40B4-BE49-F238E27FC236}">
                <a16:creationId xmlns:a16="http://schemas.microsoft.com/office/drawing/2014/main" id="{6E1A3358-1C2E-F4AB-98C3-05EC8E969B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5" r="17904" b="19792"/>
          <a:stretch/>
        </p:blipFill>
        <p:spPr>
          <a:xfrm>
            <a:off x="3131840" y="1189407"/>
            <a:ext cx="2451356" cy="3282388"/>
          </a:xfrm>
          <a:prstGeom prst="rect">
            <a:avLst/>
          </a:prstGeom>
        </p:spPr>
      </p:pic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835C4CA-748E-199F-6328-13B73F7C5FD2}"/>
              </a:ext>
            </a:extLst>
          </p:cNvPr>
          <p:cNvCxnSpPr>
            <a:cxnSpLocks/>
          </p:cNvCxnSpPr>
          <p:nvPr/>
        </p:nvCxnSpPr>
        <p:spPr>
          <a:xfrm flipH="1">
            <a:off x="4357518" y="1564451"/>
            <a:ext cx="2518738" cy="226147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6FDDFFF-C059-4A71-401D-8E3CF8E576F9}"/>
              </a:ext>
            </a:extLst>
          </p:cNvPr>
          <p:cNvCxnSpPr>
            <a:cxnSpLocks/>
          </p:cNvCxnSpPr>
          <p:nvPr/>
        </p:nvCxnSpPr>
        <p:spPr>
          <a:xfrm flipH="1" flipV="1">
            <a:off x="4357518" y="1930677"/>
            <a:ext cx="3682593" cy="1126270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43D3E67-EF75-7D8A-5427-7A3A891E1551}"/>
              </a:ext>
            </a:extLst>
          </p:cNvPr>
          <p:cNvCxnSpPr>
            <a:cxnSpLocks/>
          </p:cNvCxnSpPr>
          <p:nvPr/>
        </p:nvCxnSpPr>
        <p:spPr>
          <a:xfrm flipH="1" flipV="1">
            <a:off x="5004048" y="4115553"/>
            <a:ext cx="2027951" cy="547361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54BB846-F860-AE01-E1BE-68F6C9303874}"/>
              </a:ext>
            </a:extLst>
          </p:cNvPr>
          <p:cNvCxnSpPr>
            <a:cxnSpLocks/>
          </p:cNvCxnSpPr>
          <p:nvPr/>
        </p:nvCxnSpPr>
        <p:spPr>
          <a:xfrm flipV="1">
            <a:off x="1640606" y="3954093"/>
            <a:ext cx="2643362" cy="346126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3320383-33CA-D64E-799E-34241ABFFA48}"/>
              </a:ext>
            </a:extLst>
          </p:cNvPr>
          <p:cNvCxnSpPr>
            <a:cxnSpLocks/>
          </p:cNvCxnSpPr>
          <p:nvPr/>
        </p:nvCxnSpPr>
        <p:spPr>
          <a:xfrm flipV="1">
            <a:off x="1343367" y="1798802"/>
            <a:ext cx="2801211" cy="541995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02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9653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구성도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33087EF-D747-D728-AE15-DD5F3D2752D3}"/>
              </a:ext>
            </a:extLst>
          </p:cNvPr>
          <p:cNvSpPr/>
          <p:nvPr/>
        </p:nvSpPr>
        <p:spPr>
          <a:xfrm>
            <a:off x="467544" y="2156131"/>
            <a:ext cx="1751646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10X10" panose="02000300000000000000" charset="-127"/>
                <a:ea typeface="10X10" panose="02000300000000000000" charset="-127"/>
              </a:rPr>
              <a:t>B0309 </a:t>
            </a:r>
            <a:r>
              <a:rPr lang="ko-KR" altLang="en-US" sz="1400" dirty="0">
                <a:solidFill>
                  <a:schemeClr val="bg1"/>
                </a:solidFill>
                <a:latin typeface="10X10" panose="02000300000000000000" charset="-127"/>
                <a:ea typeface="10X10" panose="02000300000000000000" charset="-127"/>
              </a:rPr>
              <a:t>카메라 모듈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29C847A-7C83-BAB7-B4B5-4AB306F23DBE}"/>
              </a:ext>
            </a:extLst>
          </p:cNvPr>
          <p:cNvSpPr/>
          <p:nvPr/>
        </p:nvSpPr>
        <p:spPr>
          <a:xfrm>
            <a:off x="764783" y="4115553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센서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2069B36-17A2-22F1-0D3A-90429739463F}"/>
              </a:ext>
            </a:extLst>
          </p:cNvPr>
          <p:cNvSpPr/>
          <p:nvPr/>
        </p:nvSpPr>
        <p:spPr>
          <a:xfrm>
            <a:off x="5940152" y="1379785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 센서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AA3F3C2-62C0-2F04-FFB1-D17DDDAB2A09}"/>
              </a:ext>
            </a:extLst>
          </p:cNvPr>
          <p:cNvSpPr/>
          <p:nvPr/>
        </p:nvSpPr>
        <p:spPr>
          <a:xfrm>
            <a:off x="7164288" y="2861233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1761CC6-E17C-1841-5E4D-193931F7A19E}"/>
              </a:ext>
            </a:extLst>
          </p:cNvPr>
          <p:cNvSpPr/>
          <p:nvPr/>
        </p:nvSpPr>
        <p:spPr>
          <a:xfrm>
            <a:off x="6156176" y="4478248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OLED(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외부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 descr="공구, 전자제품, 노랑이(가) 표시된 사진&#10;&#10;자동 생성된 설명">
            <a:extLst>
              <a:ext uri="{FF2B5EF4-FFF2-40B4-BE49-F238E27FC236}">
                <a16:creationId xmlns:a16="http://schemas.microsoft.com/office/drawing/2014/main" id="{9FA72270-761B-7BC7-EDC2-A2DBEDFC3F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89" y="854152"/>
            <a:ext cx="1262798" cy="1262798"/>
          </a:xfrm>
          <a:prstGeom prst="rect">
            <a:avLst/>
          </a:prstGeom>
        </p:spPr>
      </p:pic>
      <p:pic>
        <p:nvPicPr>
          <p:cNvPr id="5" name="그림 4" descr="케이블이(가) 표시된 사진&#10;&#10;자동 생성된 설명">
            <a:extLst>
              <a:ext uri="{FF2B5EF4-FFF2-40B4-BE49-F238E27FC236}">
                <a16:creationId xmlns:a16="http://schemas.microsoft.com/office/drawing/2014/main" id="{AFAC3305-FC05-398D-8FF5-F58DB8422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46" y="2738242"/>
            <a:ext cx="1325926" cy="1325926"/>
          </a:xfrm>
          <a:prstGeom prst="rect">
            <a:avLst/>
          </a:prstGeom>
        </p:spPr>
      </p:pic>
      <p:pic>
        <p:nvPicPr>
          <p:cNvPr id="9" name="그림 8" descr="전자제품, 전자 기기, 원, 라우드스피커이(가) 표시된 사진&#10;&#10;자동 생성된 설명">
            <a:extLst>
              <a:ext uri="{FF2B5EF4-FFF2-40B4-BE49-F238E27FC236}">
                <a16:creationId xmlns:a16="http://schemas.microsoft.com/office/drawing/2014/main" id="{C288ABB7-EEAF-F538-8CB7-36D60593201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8" t="29231" r="18347" b="29202"/>
          <a:stretch/>
        </p:blipFill>
        <p:spPr>
          <a:xfrm>
            <a:off x="6272576" y="695460"/>
            <a:ext cx="993580" cy="642844"/>
          </a:xfrm>
          <a:prstGeom prst="rect">
            <a:avLst/>
          </a:prstGeom>
        </p:spPr>
      </p:pic>
      <p:pic>
        <p:nvPicPr>
          <p:cNvPr id="14" name="그림 13" descr="튜브, 빛이(가) 표시된 사진&#10;&#10;자동 생성된 설명">
            <a:extLst>
              <a:ext uri="{FF2B5EF4-FFF2-40B4-BE49-F238E27FC236}">
                <a16:creationId xmlns:a16="http://schemas.microsoft.com/office/drawing/2014/main" id="{0B13EAC4-BFCC-7AF6-D7D5-C112C66A81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29" y="1879291"/>
            <a:ext cx="1060363" cy="1060363"/>
          </a:xfrm>
          <a:prstGeom prst="rect">
            <a:avLst/>
          </a:prstGeom>
        </p:spPr>
      </p:pic>
      <p:pic>
        <p:nvPicPr>
          <p:cNvPr id="16" name="그림 15" descr="스크린샷, 벼슬, 회로, 디자인이(가) 표시된 사진&#10;&#10;자동 생성된 설명">
            <a:extLst>
              <a:ext uri="{FF2B5EF4-FFF2-40B4-BE49-F238E27FC236}">
                <a16:creationId xmlns:a16="http://schemas.microsoft.com/office/drawing/2014/main" id="{16735FEF-EB8C-E7DE-6939-A8B828529BD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7" t="37320" r="19378"/>
          <a:stretch/>
        </p:blipFill>
        <p:spPr>
          <a:xfrm>
            <a:off x="6225130" y="3272046"/>
            <a:ext cx="1613737" cy="127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8219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0218" y="1971584"/>
            <a:ext cx="34435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</a:p>
          <a:p>
            <a:pPr algn="ct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시스템 블록도</a:t>
            </a:r>
          </a:p>
        </p:txBody>
      </p:sp>
    </p:spTree>
    <p:extLst>
      <p:ext uri="{BB962C8B-B14F-4D97-AF65-F5344CB8AC3E}">
        <p14:creationId xmlns:p14="http://schemas.microsoft.com/office/powerpoint/2010/main" val="160457335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B51EC257-33B1-735C-DC96-201A402EE0AC}"/>
              </a:ext>
            </a:extLst>
          </p:cNvPr>
          <p:cNvSpPr/>
          <p:nvPr/>
        </p:nvSpPr>
        <p:spPr>
          <a:xfrm rot="10800000">
            <a:off x="1170502" y="1378899"/>
            <a:ext cx="6986958" cy="3377411"/>
          </a:xfrm>
          <a:prstGeom prst="triangle">
            <a:avLst/>
          </a:prstGeom>
          <a:noFill/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74EDB2-ED01-03F8-624A-DB68F5185982}"/>
              </a:ext>
            </a:extLst>
          </p:cNvPr>
          <p:cNvSpPr/>
          <p:nvPr/>
        </p:nvSpPr>
        <p:spPr>
          <a:xfrm>
            <a:off x="383641" y="2158989"/>
            <a:ext cx="1913780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라즈베리파이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4B 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모델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65916E-A255-5AC3-95D1-DDF59C09A5C8}"/>
              </a:ext>
            </a:extLst>
          </p:cNvPr>
          <p:cNvSpPr/>
          <p:nvPr/>
        </p:nvSpPr>
        <p:spPr>
          <a:xfrm>
            <a:off x="6828879" y="2032835"/>
            <a:ext cx="1717153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아두이노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Mega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E495E4-5DE2-5BCB-68F8-C365C6B5826D}"/>
              </a:ext>
            </a:extLst>
          </p:cNvPr>
          <p:cNvSpPr txBox="1"/>
          <p:nvPr/>
        </p:nvSpPr>
        <p:spPr>
          <a:xfrm>
            <a:off x="5940152" y="4820749"/>
            <a:ext cx="40597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참고</a:t>
            </a:r>
            <a:r>
              <a:rPr lang="en-US" altLang="ko-KR" sz="1400" dirty="0"/>
              <a:t>: </a:t>
            </a:r>
            <a:r>
              <a:rPr lang="ko-KR" altLang="en-US" sz="1400" dirty="0"/>
              <a:t>https://dalseobi.tistory.com/122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56C5CA8-41E0-AB56-AB8D-3E0812AB169E}"/>
              </a:ext>
            </a:extLst>
          </p:cNvPr>
          <p:cNvSpPr/>
          <p:nvPr/>
        </p:nvSpPr>
        <p:spPr>
          <a:xfrm>
            <a:off x="3505358" y="4756311"/>
            <a:ext cx="1945084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Yolo V5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2052" name="Picture 4" descr="YOLO v5 Object Detection on Windows – Beanstalk">
            <a:extLst>
              <a:ext uri="{FF2B5EF4-FFF2-40B4-BE49-F238E27FC236}">
                <a16:creationId xmlns:a16="http://schemas.microsoft.com/office/drawing/2014/main" id="{74E408CD-86D0-2985-D208-4ACB18B5A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358" y="3489908"/>
            <a:ext cx="1945084" cy="126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B9A3DEE-AC2B-7E09-4A55-66AE74760511}"/>
              </a:ext>
            </a:extLst>
          </p:cNvPr>
          <p:cNvSpPr/>
          <p:nvPr/>
        </p:nvSpPr>
        <p:spPr>
          <a:xfrm>
            <a:off x="2851849" y="1818602"/>
            <a:ext cx="3256399" cy="461665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Firmata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프로토콜</a:t>
            </a:r>
            <a:endParaRPr lang="en-US" altLang="ko-KR" sz="12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(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컴퓨터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sz="12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마이크로컨트롤러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간의 통신 프로토콜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4D9231D-8F0E-19DC-451C-D61962C269D8}"/>
              </a:ext>
            </a:extLst>
          </p:cNvPr>
          <p:cNvSpPr/>
          <p:nvPr/>
        </p:nvSpPr>
        <p:spPr>
          <a:xfrm>
            <a:off x="3793824" y="2355242"/>
            <a:ext cx="1368152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PyFirmata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9806F7A-9302-808C-09A8-F2B56A036F77}"/>
              </a:ext>
            </a:extLst>
          </p:cNvPr>
          <p:cNvSpPr/>
          <p:nvPr/>
        </p:nvSpPr>
        <p:spPr>
          <a:xfrm>
            <a:off x="3913094" y="2756165"/>
            <a:ext cx="1129612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Python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27" name="그림 26" descr="전자제품, 전자 공학, 전자 부품, 회로 구성요소이(가) 표시된 사진&#10;&#10;자동 생성된 설명">
            <a:extLst>
              <a:ext uri="{FF2B5EF4-FFF2-40B4-BE49-F238E27FC236}">
                <a16:creationId xmlns:a16="http://schemas.microsoft.com/office/drawing/2014/main" id="{4FBDFC2F-5E7B-9DE1-6F17-A0DDDF48D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407" y="461803"/>
            <a:ext cx="1717153" cy="1717153"/>
          </a:xfrm>
          <a:prstGeom prst="rect">
            <a:avLst/>
          </a:prstGeom>
        </p:spPr>
      </p:pic>
      <p:pic>
        <p:nvPicPr>
          <p:cNvPr id="28" name="그림 27" descr="전자제품, 전자 부품, 회로 구성요소, 패시브 회로 부품이(가) 표시된 사진&#10;&#10;자동 생성된 설명">
            <a:extLst>
              <a:ext uri="{FF2B5EF4-FFF2-40B4-BE49-F238E27FC236}">
                <a16:creationId xmlns:a16="http://schemas.microsoft.com/office/drawing/2014/main" id="{A4F6D709-3E17-FEB6-3387-05D4FD1E42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1" b="14256"/>
          <a:stretch/>
        </p:blipFill>
        <p:spPr>
          <a:xfrm>
            <a:off x="314077" y="526967"/>
            <a:ext cx="2149200" cy="170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3970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6921710" y="202462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6894480" y="264621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7006762" y="326779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6935428" y="388938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73C9EB-DEC4-ADEE-8E46-85C1952D6412}"/>
              </a:ext>
            </a:extLst>
          </p:cNvPr>
          <p:cNvSpPr/>
          <p:nvPr/>
        </p:nvSpPr>
        <p:spPr>
          <a:xfrm>
            <a:off x="459178" y="4083917"/>
            <a:ext cx="3752782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아두이노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Mega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252A48-4123-CB2D-2007-58A829B39A07}"/>
              </a:ext>
            </a:extLst>
          </p:cNvPr>
          <p:cNvSpPr txBox="1"/>
          <p:nvPr/>
        </p:nvSpPr>
        <p:spPr>
          <a:xfrm>
            <a:off x="6911406" y="140304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2FDFD2-8582-DE11-3032-674BAD1DC85F}"/>
              </a:ext>
            </a:extLst>
          </p:cNvPr>
          <p:cNvSpPr/>
          <p:nvPr/>
        </p:nvSpPr>
        <p:spPr>
          <a:xfrm>
            <a:off x="6894480" y="2646213"/>
            <a:ext cx="764932" cy="33855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rgbClr val="404040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99D850-B986-700E-ACFD-A8D20D7CE62D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211960" y="2690226"/>
            <a:ext cx="2682520" cy="12526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 descr="전자제품, 전자 공학, 전자 부품, 회로 구성요소이(가) 표시된 사진&#10;&#10;자동 생성된 설명">
            <a:extLst>
              <a:ext uri="{FF2B5EF4-FFF2-40B4-BE49-F238E27FC236}">
                <a16:creationId xmlns:a16="http://schemas.microsoft.com/office/drawing/2014/main" id="{06501A3B-4048-AB34-D9C4-2F01FAF7C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19" y="130919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0259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593</Words>
  <Application>Microsoft Office PowerPoint</Application>
  <PresentationFormat>화면 슬라이드 쇼(16:9)</PresentationFormat>
  <Paragraphs>217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맑은 고딕</vt:lpstr>
      <vt:lpstr>HanS추억록캘리그라피</vt:lpstr>
      <vt:lpstr>10X10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UNI2</dc:creator>
  <cp:lastModifiedBy>In Gyu Lee</cp:lastModifiedBy>
  <cp:revision>142</cp:revision>
  <dcterms:created xsi:type="dcterms:W3CDTF">2015-05-26T06:18:45Z</dcterms:created>
  <dcterms:modified xsi:type="dcterms:W3CDTF">2023-10-09T11:57:06Z</dcterms:modified>
</cp:coreProperties>
</file>

<file path=docProps/thumbnail.jpeg>
</file>